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86" r:id="rId3"/>
    <p:sldId id="270" r:id="rId4"/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4" r:id="rId13"/>
    <p:sldId id="287" r:id="rId14"/>
    <p:sldId id="266" r:id="rId15"/>
    <p:sldId id="267" r:id="rId16"/>
    <p:sldId id="268" r:id="rId17"/>
    <p:sldId id="271" r:id="rId18"/>
    <p:sldId id="272" r:id="rId19"/>
    <p:sldId id="275" r:id="rId20"/>
    <p:sldId id="263" r:id="rId21"/>
    <p:sldId id="285" r:id="rId22"/>
    <p:sldId id="289" r:id="rId23"/>
    <p:sldId id="284" r:id="rId24"/>
    <p:sldId id="290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39153-75BF-4161-A982-E7016C80BEA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89697-9C27-40FC-A9D2-D9ABDD8CA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53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9D35FA-9E53-48F9-914F-CA1FE8E007DD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EE8448-05D3-4090-BA8A-31486508D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75DA4-A7BC-47FA-A658-4F0F5779D4DB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81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6813" y="3886200"/>
            <a:ext cx="4267200" cy="2057400"/>
          </a:xfrm>
        </p:spPr>
        <p:txBody>
          <a:bodyPr/>
          <a:lstStyle>
            <a:lvl1pPr marL="0" indent="0" algn="ctr">
              <a:buFont typeface="Monotype Sorts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62480-E9CF-43CF-8866-FC4446A63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23824-7716-4A86-B142-4986752B1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33E5-801C-4B1A-8643-449862C77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8F463-C95B-496C-B8D8-FE3234764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A5965-5177-4995-A72F-A0D60B871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1F884-8AA9-447C-A8C2-807FB4AD9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E9782-E58B-479E-9127-6E0068A9C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DA7F6-39B1-4FFD-B437-183CAB4F9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5DCAB-8E8C-4BB5-8CFA-C69492058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A1ED-EB72-40F2-BA97-770347E17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371600"/>
            <a:ext cx="19431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371600"/>
            <a:ext cx="56769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D0B2B-63A8-429E-8054-853D1E2B9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505CE-3279-43E3-89C2-EADC687AF49B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1D33-AD85-4426-B14F-1EDC7A1BFA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71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99962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908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99962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A6F4838-1455-43F9-9463-CF80F32198CF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FF66"/>
        </a:buClr>
        <a:buSzPct val="75000"/>
        <a:buFont typeface="Monotype Sorts" charset="2"/>
        <a:buChar char="/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FF6666"/>
        </a:buClr>
        <a:buSzPct val="75000"/>
        <a:buFont typeface="Monotype Sorts" charset="2"/>
        <a:buChar char="/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66CCFF"/>
        </a:buClr>
        <a:buSzPct val="75000"/>
        <a:buFont typeface="Monotype Sorts" charset="2"/>
        <a:buChar char="/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80FF00"/>
        </a:buClr>
        <a:buSzPct val="75000"/>
        <a:buFont typeface="Monotype Sorts" charset="2"/>
        <a:buChar char="/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firstname.lastname@rocklinusd.org" TargetMode="Externa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1828800"/>
            <a:ext cx="8915400" cy="1143000"/>
          </a:xfrm>
        </p:spPr>
        <p:txBody>
          <a:bodyPr/>
          <a:lstStyle/>
          <a:p>
            <a:r>
              <a:rPr lang="en-US" sz="6000" b="1" dirty="0" smtClean="0"/>
              <a:t>Welcome to Back to School Night!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667000"/>
          </a:xfrm>
          <a:effectLst/>
        </p:spPr>
        <p:txBody>
          <a:bodyPr/>
          <a:lstStyle/>
          <a:p>
            <a:pPr algn="ctr">
              <a:buNone/>
            </a:pPr>
            <a:r>
              <a:rPr lang="en-US" sz="2400" dirty="0" smtClean="0"/>
              <a:t>Lauren Schardin</a:t>
            </a:r>
          </a:p>
          <a:p>
            <a:pPr algn="ctr">
              <a:buNone/>
            </a:pP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Grade</a:t>
            </a:r>
          </a:p>
          <a:p>
            <a:pPr algn="ctr">
              <a:buNone/>
            </a:pPr>
            <a:r>
              <a:rPr lang="en-US" sz="2400" dirty="0" smtClean="0"/>
              <a:t>lschardin@rocklinusd.org</a:t>
            </a: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624-3311 </a:t>
            </a:r>
            <a:r>
              <a:rPr lang="en-US" sz="2400" dirty="0"/>
              <a:t>x225</a:t>
            </a:r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2.gstatic.com/images?q=tbn:ANd9GcQr7pWYNBm3yPVccUeIuuq9SSg7zvoM8av3XsRNleIdhzSUOVmQ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629150"/>
            <a:ext cx="2047875" cy="2228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latin typeface="Comic Sans MS" pitchFamily="66" charset="0"/>
                <a:cs typeface="Aharoni" pitchFamily="2" charset="-79"/>
              </a:rPr>
              <a:t>Wear Bulldog gear or Bulldog Blue on </a:t>
            </a:r>
            <a:r>
              <a:rPr lang="en-US" sz="2800" dirty="0" smtClean="0">
                <a:latin typeface="Comic Sans MS" pitchFamily="66" charset="0"/>
                <a:cs typeface="Aharoni" pitchFamily="2" charset="-79"/>
              </a:rPr>
              <a:t>Fridays</a:t>
            </a:r>
          </a:p>
          <a:p>
            <a:r>
              <a:rPr lang="en-US" sz="2800" dirty="0" smtClean="0">
                <a:latin typeface="Comic Sans MS" pitchFamily="66" charset="0"/>
                <a:cs typeface="Aharoni" pitchFamily="2" charset="-79"/>
              </a:rPr>
              <a:t>PAWS shirts on the last Friday of the month</a:t>
            </a:r>
            <a:endParaRPr lang="en-US" sz="2800" dirty="0" smtClean="0">
              <a:latin typeface="Comic Sans MS" pitchFamily="66" charset="0"/>
              <a:cs typeface="Aharoni" pitchFamily="2" charset="-79"/>
            </a:endParaRPr>
          </a:p>
          <a:p>
            <a:r>
              <a:rPr lang="en-US" sz="2800" dirty="0" smtClean="0">
                <a:latin typeface="Comic Sans MS" pitchFamily="66" charset="0"/>
                <a:cs typeface="Aharoni" pitchFamily="2" charset="-79"/>
              </a:rPr>
              <a:t>T-shirts, sweatshirts and more available for purchase through PTC</a:t>
            </a:r>
          </a:p>
        </p:txBody>
      </p:sp>
      <p:pic>
        <p:nvPicPr>
          <p:cNvPr id="17411" name="Picture 3" descr="C:\Users\Van Der Kamps\AppData\Local\Microsoft\Windows\Temporary Internet Files\Content.IE5\3G694R3A\MC90044176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124200"/>
            <a:ext cx="2743200" cy="2590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315200" y="387727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  <a:cs typeface="Aharoni" pitchFamily="2" charset="-79"/>
              </a:rPr>
              <a:t>I forgot my bulldog shirt today!!!</a:t>
            </a:r>
            <a:endParaRPr lang="en-US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0123" y="457200"/>
            <a:ext cx="38837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Spirit Day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876675"/>
            <a:ext cx="35814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Rocklin Elementary Rules</a:t>
            </a:r>
            <a:endParaRPr lang="en-US" sz="5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No toys at school</a:t>
            </a:r>
          </a:p>
          <a:p>
            <a:r>
              <a:rPr lang="en-US" dirty="0" smtClean="0">
                <a:latin typeface="Comic Sans MS" pitchFamily="66" charset="0"/>
              </a:rPr>
              <a:t>Playground opens at 8:10 am</a:t>
            </a:r>
          </a:p>
          <a:p>
            <a:r>
              <a:rPr lang="en-US" dirty="0" smtClean="0">
                <a:latin typeface="Comic Sans MS" pitchFamily="66" charset="0"/>
              </a:rPr>
              <a:t>Wait in quad before playground opens</a:t>
            </a:r>
          </a:p>
          <a:p>
            <a:r>
              <a:rPr lang="en-US" dirty="0" smtClean="0">
                <a:latin typeface="Comic Sans MS" pitchFamily="66" charset="0"/>
              </a:rPr>
              <a:t>Level 0 when the bell rings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Pledge of Allegiance at 8:20</a:t>
            </a:r>
          </a:p>
          <a:p>
            <a:r>
              <a:rPr lang="en-US" dirty="0" smtClean="0">
                <a:latin typeface="Comic Sans MS" pitchFamily="66" charset="0"/>
              </a:rPr>
              <a:t>No dogs on campus</a:t>
            </a:r>
          </a:p>
          <a:p>
            <a:r>
              <a:rPr lang="en-US" dirty="0" smtClean="0">
                <a:latin typeface="Comic Sans MS" pitchFamily="66" charset="0"/>
              </a:rPr>
              <a:t>PAWS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PAWS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RE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in year 3 of our new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school culture program through PBIS</a:t>
            </a:r>
          </a:p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ooper Black" panose="0208090404030B020404" pitchFamily="18" charset="0"/>
              </a:rPr>
              <a:t>P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roblem Solve</a:t>
            </a:r>
          </a:p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ooper Black" panose="0208090404030B020404" pitchFamily="18" charset="0"/>
              </a:rPr>
              <a:t>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lways Care</a:t>
            </a:r>
          </a:p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ooper Black" panose="0208090404030B020404" pitchFamily="18" charset="0"/>
              </a:rPr>
              <a:t>W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ork Hard</a:t>
            </a:r>
          </a:p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ooper Black" panose="0208090404030B020404" pitchFamily="18" charset="0"/>
              </a:rPr>
              <a:t>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how Respect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oper Black" panose="0208090404030B020404" pitchFamily="18" charset="0"/>
              </a:rPr>
              <a:t>Earn Bulldog Bones that can be redeemed to earn special privileges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pic>
        <p:nvPicPr>
          <p:cNvPr id="1026" name="Picture 2" descr="http://images.clipartpanda.com/dog-paw-clipart-LTKdnyGG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362200"/>
            <a:ext cx="3505200" cy="311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355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>
                <a:alpha val="42000"/>
              </a:srgb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038600"/>
            <a:ext cx="3477882" cy="268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We will partner with the other 3</a:t>
            </a:r>
            <a:r>
              <a:rPr lang="en-US" baseline="30000" dirty="0" smtClean="0">
                <a:latin typeface="Comic Sans MS" pitchFamily="66" charset="0"/>
              </a:rPr>
              <a:t>rd</a:t>
            </a:r>
            <a:r>
              <a:rPr lang="en-US" dirty="0" smtClean="0">
                <a:latin typeface="Comic Sans MS" pitchFamily="66" charset="0"/>
              </a:rPr>
              <a:t> grade classes</a:t>
            </a:r>
          </a:p>
          <a:p>
            <a:r>
              <a:rPr lang="en-US" dirty="0" smtClean="0">
                <a:latin typeface="Comic Sans MS" pitchFamily="66" charset="0"/>
              </a:rPr>
              <a:t>Speaking and singing parts</a:t>
            </a:r>
          </a:p>
          <a:p>
            <a:r>
              <a:rPr lang="en-US" dirty="0" smtClean="0">
                <a:latin typeface="Comic Sans MS" pitchFamily="66" charset="0"/>
              </a:rPr>
              <a:t>Date: </a:t>
            </a:r>
            <a:r>
              <a:rPr lang="en-US" dirty="0" smtClean="0">
                <a:latin typeface="Comic Sans MS" pitchFamily="66" charset="0"/>
              </a:rPr>
              <a:t>TBD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039" y="457200"/>
            <a:ext cx="48773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Spring Play</a:t>
            </a:r>
            <a:endParaRPr lang="en-US" sz="8000" b="1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3500" dirty="0" smtClean="0">
                <a:latin typeface="Comic Sans MS" pitchFamily="66" charset="0"/>
              </a:rPr>
              <a:t>Nimbus Fish Hatchery</a:t>
            </a:r>
          </a:p>
          <a:p>
            <a:r>
              <a:rPr lang="en-US" sz="3500" dirty="0" smtClean="0">
                <a:latin typeface="Comic Sans MS" pitchFamily="66" charset="0"/>
              </a:rPr>
              <a:t>IMAX </a:t>
            </a:r>
          </a:p>
          <a:p>
            <a:r>
              <a:rPr lang="en-US" sz="3500" dirty="0" smtClean="0">
                <a:latin typeface="Comic Sans MS" pitchFamily="66" charset="0"/>
              </a:rPr>
              <a:t>Maidu Museum</a:t>
            </a:r>
          </a:p>
          <a:p>
            <a:r>
              <a:rPr lang="en-US" sz="3500" dirty="0" err="1" smtClean="0">
                <a:latin typeface="Comic Sans MS" pitchFamily="66" charset="0"/>
              </a:rPr>
              <a:t>Barnhard</a:t>
            </a:r>
            <a:r>
              <a:rPr lang="en-US" sz="3500" dirty="0" smtClean="0">
                <a:latin typeface="Comic Sans MS" pitchFamily="66" charset="0"/>
              </a:rPr>
              <a:t> </a:t>
            </a:r>
            <a:r>
              <a:rPr lang="en-US" sz="3500" dirty="0" smtClean="0">
                <a:latin typeface="Comic Sans MS" pitchFamily="66" charset="0"/>
              </a:rPr>
              <a:t>Museum</a:t>
            </a:r>
          </a:p>
          <a:p>
            <a:pPr marL="0" indent="0">
              <a:buNone/>
            </a:pP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smtClean="0">
                <a:latin typeface="Comic Sans MS" pitchFamily="66" charset="0"/>
              </a:rPr>
              <a:t>**Parents must be fingerprinted to chaperone**</a:t>
            </a:r>
            <a:endParaRPr lang="en-US" sz="35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28600"/>
            <a:ext cx="44840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Field Trips</a:t>
            </a:r>
            <a:endParaRPr 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" y="3581400"/>
            <a:ext cx="7901940" cy="1814170"/>
            <a:chOff x="685800" y="3581400"/>
            <a:chExt cx="7901940" cy="1814170"/>
          </a:xfrm>
        </p:grpSpPr>
        <p:pic>
          <p:nvPicPr>
            <p:cNvPr id="4098" name="Picture 2" descr="C:\Program Files\Microsoft Office\MEDIA\CAGCAT10\j0183328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81800" y="3581400"/>
              <a:ext cx="1805940" cy="1814170"/>
            </a:xfrm>
            <a:prstGeom prst="rect">
              <a:avLst/>
            </a:prstGeom>
            <a:noFill/>
          </p:spPr>
        </p:pic>
        <p:pic>
          <p:nvPicPr>
            <p:cNvPr id="4099" name="Picture 3" descr="C:\Program Files\Microsoft Office\MEDIA\CAGCAT10\j0183328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86200" y="3581400"/>
              <a:ext cx="1805940" cy="1814170"/>
            </a:xfrm>
            <a:prstGeom prst="rect">
              <a:avLst/>
            </a:prstGeom>
            <a:noFill/>
          </p:spPr>
        </p:pic>
        <p:pic>
          <p:nvPicPr>
            <p:cNvPr id="4100" name="Picture 4" descr="C:\Program Files\Microsoft Office\MEDIA\CAGCAT10\j0183328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5800" y="3581400"/>
              <a:ext cx="1805940" cy="181417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District website:   rocklinusd.org</a:t>
            </a:r>
          </a:p>
          <a:p>
            <a:r>
              <a:rPr lang="en-US" dirty="0" smtClean="0">
                <a:latin typeface="Comic Sans MS" pitchFamily="66" charset="0"/>
              </a:rPr>
              <a:t>School website:    </a:t>
            </a:r>
            <a:r>
              <a:rPr lang="en-US" b="1" dirty="0" smtClean="0">
                <a:solidFill>
                  <a:srgbClr val="002060"/>
                </a:solidFill>
                <a:latin typeface="Comic Sans MS" pitchFamily="66" charset="0"/>
              </a:rPr>
              <a:t>res.rocklinusd.org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***</a:t>
            </a:r>
            <a:r>
              <a:rPr lang="en-US" sz="2000" b="1" dirty="0" smtClean="0">
                <a:solidFill>
                  <a:srgbClr val="00B050"/>
                </a:solidFill>
                <a:latin typeface="Comic Sans MS" pitchFamily="66" charset="0"/>
              </a:rPr>
              <a:t>Links to resources</a:t>
            </a:r>
            <a:r>
              <a:rPr lang="en-US" sz="2000" dirty="0" smtClean="0">
                <a:solidFill>
                  <a:srgbClr val="00B050"/>
                </a:solidFill>
                <a:latin typeface="Comic Sans MS" pitchFamily="66" charset="0"/>
              </a:rPr>
              <a:t>: Renaissance Home Connect, </a:t>
            </a:r>
            <a:r>
              <a:rPr lang="en-US" sz="2000" dirty="0" err="1" smtClean="0">
                <a:solidFill>
                  <a:srgbClr val="00B050"/>
                </a:solidFill>
                <a:latin typeface="Comic Sans MS" pitchFamily="66" charset="0"/>
              </a:rPr>
              <a:t>Lexia</a:t>
            </a:r>
            <a:endParaRPr lang="en-US" sz="20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Class Website</a:t>
            </a:r>
          </a:p>
          <a:p>
            <a:r>
              <a:rPr lang="en-US" sz="2400" dirty="0" smtClean="0">
                <a:latin typeface="Comic Sans MS" pitchFamily="66" charset="0"/>
              </a:rPr>
              <a:t>Class updates</a:t>
            </a:r>
          </a:p>
          <a:p>
            <a:r>
              <a:rPr lang="en-US" sz="2400" dirty="0" smtClean="0">
                <a:latin typeface="Comic Sans MS" pitchFamily="66" charset="0"/>
              </a:rPr>
              <a:t>Homework Policy </a:t>
            </a:r>
          </a:p>
          <a:p>
            <a:r>
              <a:rPr lang="en-US" sz="2400" dirty="0" smtClean="0">
                <a:latin typeface="Comic Sans MS" pitchFamily="66" charset="0"/>
              </a:rPr>
              <a:t>Useful Links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14600" y="609600"/>
            <a:ext cx="5570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School Websites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431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26" y="40386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3</a:t>
            </a:r>
            <a:r>
              <a:rPr lang="en-US" sz="4000" b="1" baseline="30000" dirty="0" smtClean="0">
                <a:latin typeface="Comic Sans MS" pitchFamily="66" charset="0"/>
              </a:rPr>
              <a:t>rd</a:t>
            </a:r>
            <a:r>
              <a:rPr lang="en-US" sz="4000" b="1" dirty="0" smtClean="0">
                <a:latin typeface="Comic Sans MS" pitchFamily="66" charset="0"/>
              </a:rPr>
              <a:t> Grade Curriculum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839200" cy="5867400"/>
          </a:xfrm>
        </p:spPr>
        <p:txBody>
          <a:bodyPr numCol="2">
            <a:noAutofit/>
          </a:bodyPr>
          <a:lstStyle/>
          <a:p>
            <a:r>
              <a:rPr lang="en-US" sz="1700" u="sng" dirty="0" smtClean="0"/>
              <a:t>Reading</a:t>
            </a:r>
            <a:endParaRPr lang="en-US" sz="1700" dirty="0"/>
          </a:p>
          <a:p>
            <a:pPr marL="800100">
              <a:buNone/>
            </a:pPr>
            <a:r>
              <a:rPr lang="en-US" sz="1700" dirty="0"/>
              <a:t>1</a:t>
            </a:r>
            <a:r>
              <a:rPr lang="en-US" sz="1700" dirty="0" smtClean="0"/>
              <a:t>. </a:t>
            </a:r>
            <a:r>
              <a:rPr lang="en-US" sz="1700" b="1" dirty="0" smtClean="0"/>
              <a:t>Piloting</a:t>
            </a:r>
            <a:r>
              <a:rPr lang="en-US" sz="1700" dirty="0" smtClean="0"/>
              <a:t> Benchmark Advanced and National Geographic</a:t>
            </a:r>
            <a:r>
              <a:rPr lang="en-US" sz="1700" dirty="0"/>
              <a:t> </a:t>
            </a:r>
            <a:endParaRPr lang="en-US" sz="1700" dirty="0" smtClean="0"/>
          </a:p>
          <a:p>
            <a:pPr marL="800100">
              <a:buNone/>
            </a:pPr>
            <a:r>
              <a:rPr lang="en-US" sz="1700" dirty="0" smtClean="0"/>
              <a:t>2. Houghton </a:t>
            </a:r>
            <a:r>
              <a:rPr lang="en-US" sz="1700" dirty="0"/>
              <a:t>Mifflin literature-based programs    </a:t>
            </a:r>
          </a:p>
          <a:p>
            <a:pPr marL="800100">
              <a:buNone/>
            </a:pPr>
            <a:r>
              <a:rPr lang="en-US" sz="1700" dirty="0" smtClean="0"/>
              <a:t>3.</a:t>
            </a:r>
            <a:r>
              <a:rPr lang="en-US" sz="1700" dirty="0"/>
              <a:t> Leveled Reading Groups</a:t>
            </a:r>
          </a:p>
          <a:p>
            <a:pPr marL="800100">
              <a:buNone/>
            </a:pPr>
            <a:r>
              <a:rPr lang="en-US" sz="1700" dirty="0" smtClean="0"/>
              <a:t>4.</a:t>
            </a:r>
            <a:r>
              <a:rPr lang="en-US" sz="1700" dirty="0"/>
              <a:t> </a:t>
            </a:r>
            <a:r>
              <a:rPr lang="en-US" sz="1700" dirty="0" smtClean="0"/>
              <a:t>Junior Great Books</a:t>
            </a:r>
            <a:endParaRPr lang="en-US" sz="1700" dirty="0"/>
          </a:p>
          <a:p>
            <a:pPr marL="800100">
              <a:buNone/>
            </a:pPr>
            <a:r>
              <a:rPr lang="en-US" sz="1700" dirty="0" smtClean="0"/>
              <a:t>5.</a:t>
            </a:r>
            <a:r>
              <a:rPr lang="en-US" sz="1700" dirty="0"/>
              <a:t> </a:t>
            </a:r>
            <a:r>
              <a:rPr lang="en-US" sz="1700" dirty="0" smtClean="0"/>
              <a:t>Weekly Library </a:t>
            </a:r>
            <a:r>
              <a:rPr lang="en-US" sz="1700" dirty="0"/>
              <a:t>visits</a:t>
            </a:r>
          </a:p>
          <a:p>
            <a:pPr marL="800100">
              <a:buNone/>
            </a:pPr>
            <a:r>
              <a:rPr lang="en-US" sz="1700" dirty="0" smtClean="0"/>
              <a:t>6.</a:t>
            </a:r>
            <a:r>
              <a:rPr lang="en-US" sz="1700" dirty="0"/>
              <a:t> Nightly </a:t>
            </a:r>
            <a:r>
              <a:rPr lang="en-US" sz="1700" dirty="0" smtClean="0"/>
              <a:t>reading: 20 minutes </a:t>
            </a:r>
            <a:r>
              <a:rPr lang="en-US" sz="1700" dirty="0"/>
              <a:t>at </a:t>
            </a:r>
            <a:r>
              <a:rPr lang="en-US" sz="1700" dirty="0" smtClean="0"/>
              <a:t>home</a:t>
            </a:r>
          </a:p>
          <a:p>
            <a:pPr marL="800100">
              <a:buNone/>
            </a:pPr>
            <a:r>
              <a:rPr lang="en-US" sz="1700" dirty="0" smtClean="0"/>
              <a:t>6. </a:t>
            </a:r>
            <a:r>
              <a:rPr lang="en-US" sz="1700" dirty="0"/>
              <a:t>Accelerated Reader</a:t>
            </a:r>
            <a:endParaRPr lang="en-US" sz="1700" dirty="0" smtClean="0"/>
          </a:p>
          <a:p>
            <a:pPr marL="800100">
              <a:buNone/>
            </a:pPr>
            <a:r>
              <a:rPr lang="en-US" sz="1700" dirty="0" smtClean="0"/>
              <a:t>7</a:t>
            </a:r>
            <a:r>
              <a:rPr lang="en-US" sz="1700" dirty="0" smtClean="0"/>
              <a:t>.</a:t>
            </a:r>
            <a:r>
              <a:rPr lang="en-US" sz="1700" dirty="0"/>
              <a:t> </a:t>
            </a:r>
          </a:p>
          <a:p>
            <a:r>
              <a:rPr lang="en-US" sz="1700" u="sng" dirty="0" smtClean="0"/>
              <a:t>Spelling</a:t>
            </a:r>
            <a:endParaRPr lang="en-US" sz="1700" dirty="0"/>
          </a:p>
          <a:p>
            <a:r>
              <a:rPr lang="en-US" sz="1700" u="sng" dirty="0" smtClean="0"/>
              <a:t>Writing </a:t>
            </a:r>
            <a:r>
              <a:rPr lang="en-US" sz="1700" u="sng" dirty="0"/>
              <a:t>and Handwriting</a:t>
            </a:r>
            <a:endParaRPr lang="en-US" sz="1700" dirty="0"/>
          </a:p>
          <a:p>
            <a:pPr marL="800100">
              <a:buNone/>
            </a:pPr>
            <a:r>
              <a:rPr lang="en-US" sz="1700" dirty="0"/>
              <a:t>1. </a:t>
            </a:r>
            <a:r>
              <a:rPr lang="en-US" sz="1700" dirty="0" smtClean="0"/>
              <a:t>Writer’s </a:t>
            </a:r>
            <a:r>
              <a:rPr lang="en-US" sz="1700" dirty="0"/>
              <a:t>Notebook</a:t>
            </a:r>
          </a:p>
          <a:p>
            <a:pPr marL="800100">
              <a:buNone/>
            </a:pPr>
            <a:r>
              <a:rPr lang="en-US" sz="1700" dirty="0"/>
              <a:t>2</a:t>
            </a:r>
            <a:r>
              <a:rPr lang="en-US" sz="1700" dirty="0" smtClean="0"/>
              <a:t>.</a:t>
            </a:r>
            <a:r>
              <a:rPr lang="en-US" sz="1700" dirty="0"/>
              <a:t> </a:t>
            </a:r>
            <a:r>
              <a:rPr lang="en-US" sz="1700" dirty="0" smtClean="0"/>
              <a:t>Cursive Handwriting</a:t>
            </a:r>
          </a:p>
          <a:p>
            <a:r>
              <a:rPr lang="en-US" sz="1700" u="sng" dirty="0" smtClean="0"/>
              <a:t>Vocabulary</a:t>
            </a:r>
            <a:endParaRPr lang="en-US" sz="17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700" dirty="0" smtClean="0"/>
              <a:t>Flocabulary </a:t>
            </a:r>
          </a:p>
          <a:p>
            <a:endParaRPr lang="en-US" sz="1700" u="sng" dirty="0" smtClean="0"/>
          </a:p>
          <a:p>
            <a:endParaRPr lang="en-US" sz="1700" u="sng" dirty="0"/>
          </a:p>
          <a:p>
            <a:r>
              <a:rPr lang="en-US" sz="1700" u="sng" dirty="0" smtClean="0"/>
              <a:t>Math</a:t>
            </a:r>
            <a:endParaRPr lang="en-US" sz="1700" dirty="0" smtClean="0"/>
          </a:p>
          <a:p>
            <a:pPr marL="800100">
              <a:buNone/>
            </a:pPr>
            <a:r>
              <a:rPr lang="en-US" sz="1700" dirty="0" smtClean="0"/>
              <a:t>1. Bridges in Mathematics</a:t>
            </a:r>
          </a:p>
          <a:p>
            <a:pPr marL="800100">
              <a:buNone/>
            </a:pPr>
            <a:r>
              <a:rPr lang="en-US" sz="1700" dirty="0" smtClean="0"/>
              <a:t>2. Number Corner</a:t>
            </a:r>
          </a:p>
          <a:p>
            <a:pPr marL="800100">
              <a:buNone/>
            </a:pPr>
            <a:r>
              <a:rPr lang="en-US" sz="1700" dirty="0"/>
              <a:t>3</a:t>
            </a:r>
            <a:r>
              <a:rPr lang="en-US" sz="1700" dirty="0" smtClean="0"/>
              <a:t>. Math Facts in a Flash</a:t>
            </a:r>
          </a:p>
          <a:p>
            <a:pPr marL="800100">
              <a:buNone/>
            </a:pPr>
            <a:r>
              <a:rPr lang="en-US" sz="1700" dirty="0"/>
              <a:t>4</a:t>
            </a:r>
            <a:r>
              <a:rPr lang="en-US" sz="1700" dirty="0" smtClean="0"/>
              <a:t>. Timed fact tests</a:t>
            </a:r>
          </a:p>
          <a:p>
            <a:r>
              <a:rPr lang="en-US" sz="1700" u="sng" dirty="0" smtClean="0"/>
              <a:t>Science</a:t>
            </a:r>
            <a:r>
              <a:rPr lang="en-US" sz="1700" dirty="0" smtClean="0"/>
              <a:t> - MacMillan-McGraw Hill</a:t>
            </a:r>
          </a:p>
          <a:p>
            <a:pPr marL="800100">
              <a:buNone/>
            </a:pPr>
            <a:r>
              <a:rPr lang="en-US" sz="1700" dirty="0" smtClean="0"/>
              <a:t>1.   Adaptations</a:t>
            </a:r>
          </a:p>
          <a:p>
            <a:pPr marL="800100">
              <a:buNone/>
            </a:pPr>
            <a:r>
              <a:rPr lang="en-US" sz="1700" dirty="0" smtClean="0"/>
              <a:t>2. Solar System? Weather?</a:t>
            </a:r>
          </a:p>
          <a:p>
            <a:pPr marL="800100">
              <a:buNone/>
            </a:pPr>
            <a:r>
              <a:rPr lang="en-US" sz="1700" dirty="0" smtClean="0"/>
              <a:t>3. Matter, Energy, and Light</a:t>
            </a:r>
          </a:p>
          <a:p>
            <a:pPr marL="800100">
              <a:buNone/>
            </a:pPr>
            <a:r>
              <a:rPr lang="en-US" sz="1700" dirty="0" smtClean="0"/>
              <a:t>4. Weekly Science Lab (Friday)</a:t>
            </a:r>
          </a:p>
          <a:p>
            <a:r>
              <a:rPr lang="en-US" sz="1700" u="sng" dirty="0" smtClean="0"/>
              <a:t>Social Studies</a:t>
            </a:r>
            <a:r>
              <a:rPr lang="en-US" sz="1700" dirty="0" smtClean="0"/>
              <a:t> - Scott </a:t>
            </a:r>
            <a:r>
              <a:rPr lang="en-US" sz="1700" dirty="0" err="1" smtClean="0"/>
              <a:t>Foresman</a:t>
            </a:r>
            <a:endParaRPr lang="en-US" sz="1700" dirty="0" smtClean="0"/>
          </a:p>
          <a:p>
            <a:pPr marL="800100">
              <a:buNone/>
            </a:pPr>
            <a:r>
              <a:rPr lang="en-US" sz="1700" dirty="0" smtClean="0"/>
              <a:t>· Regions</a:t>
            </a:r>
          </a:p>
          <a:p>
            <a:pPr marL="800100">
              <a:buNone/>
            </a:pPr>
            <a:r>
              <a:rPr lang="en-US" sz="1700" dirty="0" smtClean="0"/>
              <a:t>· Native Americans </a:t>
            </a:r>
          </a:p>
          <a:p>
            <a:pPr marL="800100">
              <a:buNone/>
            </a:pPr>
            <a:r>
              <a:rPr lang="en-US" sz="1700" dirty="0" smtClean="0"/>
              <a:t>· Our Community </a:t>
            </a:r>
          </a:p>
          <a:p>
            <a:pPr marL="800100">
              <a:buNone/>
            </a:pPr>
            <a:r>
              <a:rPr lang="en-US" sz="1700" dirty="0" smtClean="0"/>
              <a:t>· Rules and Laws</a:t>
            </a:r>
          </a:p>
          <a:p>
            <a:pPr marL="800100">
              <a:buNone/>
            </a:pPr>
            <a:r>
              <a:rPr lang="en-US" sz="1700" dirty="0" smtClean="0"/>
              <a:t>· Economy in our Region</a:t>
            </a:r>
          </a:p>
          <a:p>
            <a:pPr marL="800100">
              <a:buNone/>
            </a:pPr>
            <a:endParaRPr lang="en-US" sz="1100" dirty="0" smtClean="0"/>
          </a:p>
          <a:p>
            <a:pPr marL="800100">
              <a:buNone/>
            </a:pPr>
            <a:endParaRPr lang="en-US" sz="17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581400"/>
            <a:ext cx="163721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724400" y="5486400"/>
            <a:ext cx="5029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700" u="sng" dirty="0"/>
              <a:t>Other Curricular Activities</a:t>
            </a:r>
            <a:endParaRPr lang="en-US" sz="1700" dirty="0"/>
          </a:p>
          <a:p>
            <a:pPr>
              <a:buNone/>
            </a:pPr>
            <a:r>
              <a:rPr lang="en-US" sz="1700" b="1" dirty="0"/>
              <a:t>Social Skills -  Second Step</a:t>
            </a:r>
          </a:p>
          <a:p>
            <a:pPr>
              <a:buNone/>
            </a:pPr>
            <a:r>
              <a:rPr lang="en-US" sz="1700" dirty="0"/>
              <a:t>VAPA 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PE-Monday and  Thursday with Mrs. Brown</a:t>
            </a:r>
            <a:endParaRPr lang="en-US" sz="1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2"/>
            <a:ext cx="8229600" cy="960438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Common Core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Comic Sans MS" panose="030F0702030302020204" pitchFamily="66" charset="0"/>
              </a:rPr>
              <a:t>California Common Core State Standards (CCCSS</a:t>
            </a:r>
            <a:r>
              <a:rPr lang="en-US" sz="1800" b="1" dirty="0" smtClean="0">
                <a:latin typeface="Comic Sans MS" panose="030F0702030302020204" pitchFamily="66" charset="0"/>
              </a:rPr>
              <a:t>)</a:t>
            </a:r>
            <a:endParaRPr lang="en-US" sz="1800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US" sz="1800" dirty="0"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en-US" sz="1800" dirty="0">
                <a:latin typeface="Comic Sans MS" panose="030F0702030302020204" pitchFamily="66" charset="0"/>
              </a:rPr>
              <a:t>California Common State Standards were adopted  by the California State Board of Education August 2, 2010</a:t>
            </a:r>
          </a:p>
          <a:p>
            <a:pPr lvl="0"/>
            <a:r>
              <a:rPr lang="en-US" sz="1800" dirty="0">
                <a:latin typeface="Comic Sans MS" panose="030F0702030302020204" pitchFamily="66" charset="0"/>
              </a:rPr>
              <a:t>Rocklin Unified School District has begun the transition to teaching and learning through California Common State Standards.</a:t>
            </a:r>
          </a:p>
          <a:p>
            <a:pPr lvl="0"/>
            <a:r>
              <a:rPr lang="en-US" sz="1800" dirty="0">
                <a:latin typeface="Comic Sans MS" panose="030F0702030302020204" pitchFamily="66" charset="0"/>
              </a:rPr>
              <a:t>The intent of the California Common State Standards is to provide all students with an education that is benchmarked internationally.</a:t>
            </a:r>
          </a:p>
          <a:p>
            <a:pPr lvl="0"/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The Common Core State Standards set clear expectations for student learning  necessary for students to be college and career ready and be prepared for success in  the  21</a:t>
            </a:r>
            <a:r>
              <a:rPr lang="en-US" sz="1800" baseline="30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st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century</a:t>
            </a:r>
          </a:p>
          <a:p>
            <a:pPr lvl="0"/>
            <a:r>
              <a:rPr lang="en-US" sz="1800" dirty="0">
                <a:latin typeface="Comic Sans MS" panose="030F0702030302020204" pitchFamily="66" charset="0"/>
              </a:rPr>
              <a:t>Three key components: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Critical thinking/problem solving skills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Deep understating of important concepts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Real world application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Rigorous, new California Common State Standards assessments (Smarter Balanced) </a:t>
            </a:r>
            <a:r>
              <a:rPr lang="en-US" sz="1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in the spring, </a:t>
            </a:r>
            <a:r>
              <a:rPr lang="en-US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replacing the CST (California Standards Tests</a:t>
            </a:r>
            <a:r>
              <a:rPr lang="en-US" sz="1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.)</a:t>
            </a:r>
            <a:endParaRPr lang="en-US" sz="1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5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oper Black" pitchFamily="18" charset="0"/>
              </a:rPr>
              <a:t>Scholastic Book Orders</a:t>
            </a:r>
            <a:endParaRPr lang="en-US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Shop Online: scholastic.com/</a:t>
            </a:r>
            <a:r>
              <a:rPr lang="en-US" dirty="0" err="1" smtClean="0">
                <a:latin typeface="Comic Sans MS" pitchFamily="66" charset="0"/>
              </a:rPr>
              <a:t>readingclub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Our One-Time Class Activation Code: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HFLJZ</a:t>
            </a:r>
          </a:p>
          <a:p>
            <a:r>
              <a:rPr lang="en-US" dirty="0" smtClean="0">
                <a:latin typeface="Comic Sans MS" pitchFamily="66" charset="0"/>
              </a:rPr>
              <a:t>Help build your child’s personal library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Ordering books earns free books for our class library!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3760" y="5791200"/>
            <a:ext cx="573024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Room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Parent(s)</a:t>
            </a:r>
            <a:endParaRPr lang="en-US" sz="4400" dirty="0" smtClean="0">
              <a:solidFill>
                <a:schemeClr val="accent1">
                  <a:lumMod val="75000"/>
                </a:schemeClr>
              </a:solidFill>
              <a:latin typeface="Cooper Black" pitchFamily="18" charset="0"/>
            </a:endParaRPr>
          </a:p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Art Docent</a:t>
            </a:r>
          </a:p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Fall Carnival Booth Coordinator</a:t>
            </a:r>
          </a:p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Cooper Black" pitchFamily="18" charset="0"/>
              </a:rPr>
              <a:t>And Much More!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Volunteer </a:t>
            </a:r>
            <a:r>
              <a:rPr lang="en-US" dirty="0" smtClean="0">
                <a:latin typeface="Comic Sans MS" pitchFamily="66" charset="0"/>
              </a:rPr>
              <a:t>Form is Online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Please complete and return ASAP</a:t>
            </a:r>
          </a:p>
          <a:p>
            <a:endParaRPr lang="en-US" sz="2400" dirty="0">
              <a:latin typeface="Comic Sans MS" pitchFamily="66" charset="0"/>
            </a:endParaRPr>
          </a:p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***All volunteers must be fingerprinted and have current TB clearance through the district***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16385" name="Picture 1" descr="C:\Users\Van Der Kamps\AppData\Local\Microsoft\Windows\Temporary Internet Files\Content.IE5\LC25KNTY\MC90043622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72" y="152400"/>
            <a:ext cx="3124200" cy="3124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7076" y="228600"/>
            <a:ext cx="591379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8000" cmpd="thickThin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Volunteers</a:t>
            </a:r>
            <a:endParaRPr lang="en-US" sz="8800" b="1" cap="none" spc="0" dirty="0">
              <a:ln w="18000" cmpd="thickThin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82806"/>
              </p:ext>
            </p:extLst>
          </p:nvPr>
        </p:nvGraphicFramePr>
        <p:xfrm>
          <a:off x="0" y="457201"/>
          <a:ext cx="9143999" cy="6400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2919"/>
                <a:gridCol w="1540216"/>
                <a:gridCol w="1540216"/>
                <a:gridCol w="1540216"/>
                <a:gridCol w="1540216"/>
                <a:gridCol w="1540216"/>
              </a:tblGrid>
              <a:tr h="614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Comic Sans MS" panose="030F0702030302020204" pitchFamily="66" charset="0"/>
                        </a:rPr>
                        <a:t>Monday 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Comic Sans MS" panose="030F0702030302020204" pitchFamily="66" charset="0"/>
                        </a:rPr>
                        <a:t>Tuesday 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Comic Sans MS" panose="030F0702030302020204" pitchFamily="66" charset="0"/>
                        </a:rPr>
                        <a:t>Wednesday 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Comic Sans MS" panose="030F0702030302020204" pitchFamily="66" charset="0"/>
                        </a:rPr>
                        <a:t>Thursday 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Comic Sans MS" panose="030F0702030302020204" pitchFamily="66" charset="0"/>
                        </a:rPr>
                        <a:t>Friday 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</a:tr>
              <a:tr h="12460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Comic Sans MS" panose="030F0702030302020204" pitchFamily="66" charset="0"/>
                        </a:rPr>
                        <a:t>8:25-10:05 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Number Corner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Math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Number Corner</a:t>
                      </a:r>
                      <a:endParaRPr lang="en-US" sz="130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Math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Number Corner</a:t>
                      </a:r>
                      <a:endParaRPr lang="en-US" sz="130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Math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Number Corner</a:t>
                      </a:r>
                      <a:endParaRPr lang="en-US" sz="130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Math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PAWS Assembly/School Sing (8:30)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Math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</a:tr>
              <a:tr h="633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Comic Sans MS" panose="030F0702030302020204" pitchFamily="66" charset="0"/>
                        </a:rPr>
                        <a:t>10:05-10:20 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Snack Recess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Snack Recess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Snack Recess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Snack Recess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Snack Recess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</a:tr>
              <a:tr h="5634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mic Sans MS" panose="030F0702030302020204" pitchFamily="66" charset="0"/>
                        </a:rPr>
                        <a:t>10:20-11:05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Language Arts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Language Arts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Language Arts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Language Arts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Comic Sans MS" panose="030F0702030302020204" pitchFamily="66" charset="0"/>
                        </a:rPr>
                        <a:t>Language</a:t>
                      </a:r>
                      <a:r>
                        <a:rPr lang="en-US" sz="1300" baseline="0" dirty="0" smtClean="0">
                          <a:effectLst/>
                          <a:latin typeface="Comic Sans MS" panose="030F0702030302020204" pitchFamily="66" charset="0"/>
                        </a:rPr>
                        <a:t> Arts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</a:tr>
              <a:tr h="5634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mic Sans MS" panose="030F0702030302020204" pitchFamily="66" charset="0"/>
                        </a:rPr>
                        <a:t>11:05-12:05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omic Sans MS" panose="030F0702030302020204" pitchFamily="66" charset="0"/>
                        </a:rPr>
                        <a:t>PE (11:10-11:50)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Science Lab (11:10-11:55)</a:t>
                      </a: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Library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(11:30-12:00)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omic Sans MS" panose="030F0702030302020204" pitchFamily="66" charset="0"/>
                        </a:rPr>
                        <a:t>PE (11:10-11:50)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</a:tr>
              <a:tr h="330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Comic Sans MS" panose="030F0702030302020204" pitchFamily="66" charset="0"/>
                        </a:rPr>
                        <a:t>12:05-12:45</a:t>
                      </a:r>
                      <a:endParaRPr lang="en-US" sz="14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Lunch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Lunch 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Lunch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Lunch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Lunch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</a:tr>
              <a:tr h="775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Comic Sans MS" panose="030F0702030302020204" pitchFamily="66" charset="0"/>
                        </a:rPr>
                        <a:t>12:45-1:10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173038" marR="0" lvl="0" indent="-17303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Read Aloud, </a:t>
                      </a: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173038" marR="0" lvl="0" indent="-17303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Read Aloud, </a:t>
                      </a: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173038" marR="0" lvl="0" indent="-17303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Read Aloud, </a:t>
                      </a: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173038" marR="0" lvl="0" indent="-17303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Read Aloud, </a:t>
                      </a: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173038" marR="0" lvl="0" indent="-173038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Read Aloud, </a:t>
                      </a: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AR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46494" marR="46494" marT="8828" marB="0" anchor="ctr"/>
                </a:tc>
              </a:tr>
              <a:tr h="775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1:10-1:55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Bulldog Shuffle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Bulldog Shuffle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Bulldog Shuffle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Bulldog Shuffle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Bulldog Shuffle </a:t>
                      </a:r>
                      <a:endParaRPr lang="en-US" sz="1300" dirty="0" smtClean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</a:tr>
              <a:tr h="3803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Comic Sans MS" panose="030F0702030302020204" pitchFamily="66" charset="0"/>
                        </a:rPr>
                        <a:t>1:55-2:05 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effectLst/>
                          <a:latin typeface="Comic Sans MS" panose="030F0702030302020204" pitchFamily="66" charset="0"/>
                        </a:rPr>
                        <a:t>1:55 Dismissal </a:t>
                      </a:r>
                      <a:endParaRPr lang="en-US" sz="13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Recess 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Comic Sans MS" panose="030F0702030302020204" pitchFamily="66" charset="0"/>
                        </a:rPr>
                        <a:t>Recess </a:t>
                      </a:r>
                      <a:endParaRPr lang="en-US" sz="13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Recess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Comic Sans MS" panose="030F0702030302020204" pitchFamily="66" charset="0"/>
                        </a:rPr>
                        <a:t>Recess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>
                    <a:solidFill>
                      <a:srgbClr val="92D050"/>
                    </a:solidFill>
                  </a:tcPr>
                </a:tc>
              </a:tr>
              <a:tr h="5178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Comic Sans MS" panose="030F0702030302020204" pitchFamily="66" charset="0"/>
                        </a:rPr>
                        <a:t>2:05-2:55 </a:t>
                      </a:r>
                      <a:endParaRPr lang="en-US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Writing,</a:t>
                      </a:r>
                      <a:r>
                        <a:rPr lang="en-US" sz="1300" kern="1200" baseline="0" dirty="0" smtClean="0">
                          <a:effectLst/>
                          <a:latin typeface="Comic Sans MS" panose="030F0702030302020204" pitchFamily="66" charset="0"/>
                        </a:rPr>
                        <a:t> Cursive, Technology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Writing,</a:t>
                      </a:r>
                      <a:r>
                        <a:rPr lang="en-US" sz="1300" kern="1200" baseline="0" dirty="0" smtClean="0">
                          <a:effectLst/>
                          <a:latin typeface="Comic Sans MS" panose="030F0702030302020204" pitchFamily="66" charset="0"/>
                        </a:rPr>
                        <a:t> Cursive, Technology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Writing,</a:t>
                      </a:r>
                      <a:r>
                        <a:rPr lang="en-US" sz="1300" kern="1200" baseline="0" dirty="0" smtClean="0">
                          <a:effectLst/>
                          <a:latin typeface="Comic Sans MS" panose="030F0702030302020204" pitchFamily="66" charset="0"/>
                        </a:rPr>
                        <a:t> Cursive, Technology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effectLst/>
                          <a:latin typeface="Comic Sans MS" panose="030F0702030302020204" pitchFamily="66" charset="0"/>
                        </a:rPr>
                        <a:t>HOT/Unfinished Homework </a:t>
                      </a:r>
                      <a:endParaRPr lang="en-US" sz="13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6494" marR="46494" marT="8828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43000" y="-76200"/>
            <a:ext cx="6781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Typical Weekly Schedule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Google </a:t>
            </a:r>
            <a:r>
              <a:rPr lang="en-US" dirty="0" err="1" smtClean="0"/>
              <a:t>Chromebooks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113" y="2133600"/>
            <a:ext cx="8421687" cy="4114799"/>
          </a:xfrm>
        </p:spPr>
        <p:txBody>
          <a:bodyPr anchor="t"/>
          <a:lstStyle/>
          <a:p>
            <a:pPr marL="228600" lvl="0" indent="-228600"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FFFF00"/>
                </a:solidFill>
              </a:rPr>
              <a:t>Chrome cart for each </a:t>
            </a:r>
            <a:r>
              <a:rPr lang="en-US" sz="2600" dirty="0" smtClean="0">
                <a:solidFill>
                  <a:srgbClr val="FFFF00"/>
                </a:solidFill>
              </a:rPr>
              <a:t>class 2-6</a:t>
            </a:r>
            <a:endParaRPr lang="en-US" sz="2600" dirty="0" smtClean="0">
              <a:solidFill>
                <a:srgbClr val="FFFF00"/>
              </a:solidFill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FFFF00"/>
                </a:solidFill>
              </a:rPr>
              <a:t>Used for </a:t>
            </a:r>
            <a:r>
              <a:rPr lang="en-US" sz="2600" dirty="0" err="1" smtClean="0">
                <a:solidFill>
                  <a:srgbClr val="FFFF00"/>
                </a:solidFill>
              </a:rPr>
              <a:t>Lexia</a:t>
            </a:r>
            <a:r>
              <a:rPr lang="en-US" sz="2600" dirty="0" smtClean="0">
                <a:solidFill>
                  <a:srgbClr val="FFFF00"/>
                </a:solidFill>
              </a:rPr>
              <a:t>, AR tests, Math, </a:t>
            </a:r>
            <a:r>
              <a:rPr lang="en-US" sz="2600" dirty="0" smtClean="0">
                <a:solidFill>
                  <a:srgbClr val="FFFF00"/>
                </a:solidFill>
              </a:rPr>
              <a:t>Google Apps, special projects and </a:t>
            </a:r>
            <a:r>
              <a:rPr lang="en-US" sz="2600" dirty="0" smtClean="0">
                <a:solidFill>
                  <a:srgbClr val="FFFF00"/>
                </a:solidFill>
              </a:rPr>
              <a:t>more</a:t>
            </a:r>
          </a:p>
          <a:p>
            <a:pPr marL="228600" lvl="0" indent="-228600"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FFFF00"/>
                </a:solidFill>
              </a:rPr>
              <a:t>Student login access: </a:t>
            </a:r>
            <a:r>
              <a:rPr lang="en-US" sz="2600" dirty="0" smtClean="0">
                <a:solidFill>
                  <a:srgbClr val="FFFF00"/>
                </a:solidFill>
                <a:hlinkClick r:id="rId2"/>
              </a:rPr>
              <a:t>firstname.lastname@rocklinusd.org</a:t>
            </a:r>
            <a:endParaRPr lang="en-US" sz="2600" dirty="0" smtClean="0">
              <a:solidFill>
                <a:srgbClr val="FFFF00"/>
              </a:solidFill>
            </a:endParaRPr>
          </a:p>
          <a:p>
            <a:pPr marL="228600" lvl="0" indent="-228600"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FFFF00"/>
                </a:solidFill>
              </a:rPr>
              <a:t>Password is their birthday:</a:t>
            </a:r>
          </a:p>
          <a:p>
            <a:pPr marL="228600" lvl="0" indent="-228600"/>
            <a:r>
              <a:rPr lang="en-US" sz="2600" dirty="0" smtClean="0">
                <a:solidFill>
                  <a:srgbClr val="FFFF00"/>
                </a:solidFill>
              </a:rPr>
              <a:t>		</a:t>
            </a:r>
            <a:r>
              <a:rPr lang="en-US" sz="2600" dirty="0" err="1" smtClean="0">
                <a:solidFill>
                  <a:srgbClr val="FFFF00"/>
                </a:solidFill>
              </a:rPr>
              <a:t>mmddyyyy</a:t>
            </a:r>
            <a:endParaRPr lang="en-US" sz="2600" dirty="0" smtClean="0">
              <a:solidFill>
                <a:srgbClr val="FFFF00"/>
              </a:solidFill>
            </a:endParaRPr>
          </a:p>
          <a:p>
            <a:pPr marL="228600" lvl="0" indent="-228600"/>
            <a:r>
              <a:rPr lang="en-US" sz="2600" dirty="0" smtClean="0">
                <a:solidFill>
                  <a:srgbClr val="FFFF00"/>
                </a:solidFill>
              </a:rPr>
              <a:t>		</a:t>
            </a:r>
            <a:r>
              <a:rPr lang="en-US" sz="2600" dirty="0" err="1" smtClean="0">
                <a:solidFill>
                  <a:srgbClr val="FFFF00"/>
                </a:solidFill>
              </a:rPr>
              <a:t>mddyyyy</a:t>
            </a:r>
            <a:endParaRPr lang="en-US" sz="2600" dirty="0" smtClean="0">
              <a:solidFill>
                <a:srgbClr val="FFFF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FFFF00"/>
                </a:solidFill>
              </a:rPr>
              <a:t>Students need their OWN headphones/earbuds</a:t>
            </a:r>
            <a:endParaRPr lang="en-US" sz="2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tx2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sz="4800" b="1" dirty="0" smtClean="0"/>
              <a:t>Flat Stanley Project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  <a:ln>
            <a:noFill/>
          </a:ln>
          <a:effectLst/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Flat Stanley will travel around the US and World but </a:t>
            </a:r>
            <a:r>
              <a:rPr lang="en-US" u="sng" dirty="0" smtClean="0">
                <a:solidFill>
                  <a:schemeClr val="accent4">
                    <a:lumMod val="10000"/>
                  </a:schemeClr>
                </a:solidFill>
              </a:rPr>
              <a:t>we need your help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!</a:t>
            </a:r>
          </a:p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Send him to someone you know will send us a postcard and then send him to someone else</a:t>
            </a:r>
          </a:p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Flat Stanley will be returned </a:t>
            </a:r>
            <a:b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to our class in April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026" name="Picture 2" descr="http://www.edgerton.k12.wi.us/webpages/nsveum/imageGallery/Stanley%20in%20Envel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148" y="4419600"/>
            <a:ext cx="2243452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4234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8486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 smtClean="0"/>
              <a:t>Thank You For Coming!</a:t>
            </a:r>
            <a:endParaRPr lang="en-US" sz="5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645834" y="2967335"/>
            <a:ext cx="38523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Questions?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1828800"/>
            <a:ext cx="8915400" cy="1143000"/>
          </a:xfrm>
        </p:spPr>
        <p:txBody>
          <a:bodyPr/>
          <a:lstStyle/>
          <a:p>
            <a:r>
              <a:rPr lang="en-US" sz="6000" b="1" dirty="0" smtClean="0"/>
              <a:t>Welcome to Back to School Night!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667000"/>
          </a:xfrm>
          <a:effectLst/>
        </p:spPr>
        <p:txBody>
          <a:bodyPr/>
          <a:lstStyle/>
          <a:p>
            <a:pPr algn="ctr">
              <a:buNone/>
            </a:pPr>
            <a:r>
              <a:rPr lang="en-US" sz="2400" dirty="0" smtClean="0"/>
              <a:t>Lauren Schardin</a:t>
            </a:r>
          </a:p>
          <a:p>
            <a:pPr algn="ctr">
              <a:buNone/>
            </a:pP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Grade</a:t>
            </a:r>
          </a:p>
          <a:p>
            <a:pPr algn="ctr">
              <a:buNone/>
            </a:pPr>
            <a:r>
              <a:rPr lang="en-US" sz="2400" dirty="0" smtClean="0"/>
              <a:t>lschardin@rocklinusd.org</a:t>
            </a: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624-3311 </a:t>
            </a:r>
            <a:r>
              <a:rPr lang="en-US" sz="2400" dirty="0"/>
              <a:t>x225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0405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990600"/>
            <a:ext cx="6400800" cy="55626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l"/>
            <a:r>
              <a:rPr lang="en-US" sz="2800" u="sng" dirty="0" smtClean="0">
                <a:solidFill>
                  <a:schemeClr val="tx1"/>
                </a:solidFill>
                <a:latin typeface="Comic Sans MS" pitchFamily="66" charset="0"/>
              </a:rPr>
              <a:t>Positive Reinforcement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Schardin Bucks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Group Points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Treasure Box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Verbal Praise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en-US" sz="2800" u="sng" dirty="0" smtClean="0">
                <a:solidFill>
                  <a:schemeClr val="tx1"/>
                </a:solidFill>
                <a:latin typeface="Comic Sans MS" pitchFamily="66" charset="0"/>
              </a:rPr>
              <a:t>Behavior Chart</a:t>
            </a:r>
          </a:p>
          <a:p>
            <a:pPr algn="l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In 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inder every day!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Both positive and negative</a:t>
            </a:r>
          </a:p>
          <a:p>
            <a:pPr lvl="3" algn="l"/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+Schardin Bucks</a:t>
            </a:r>
          </a:p>
          <a:p>
            <a:pPr lvl="3" algn="l"/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+Treasure Box</a:t>
            </a:r>
          </a:p>
          <a:p>
            <a:pPr lvl="3" algn="l"/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-Loss of recess</a:t>
            </a:r>
          </a:p>
          <a:p>
            <a:pPr lvl="3" algn="l"/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-Phone call home</a:t>
            </a:r>
            <a:endParaRPr lang="en-US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835628"/>
            <a:ext cx="2019300" cy="3384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1371" y="0"/>
            <a:ext cx="90412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Behavior Management</a:t>
            </a:r>
            <a:endParaRPr lang="en-US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43000"/>
            <a:ext cx="8991600" cy="11430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  Market Day</a:t>
            </a:r>
            <a:endParaRPr lang="en-US" sz="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endParaRPr lang="en-US" b="1" dirty="0" smtClean="0">
              <a:latin typeface="Comic Sans MS" pitchFamily="66" charset="0"/>
            </a:endParaRPr>
          </a:p>
          <a:p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1 per trimester</a:t>
            </a:r>
          </a:p>
          <a:p>
            <a:r>
              <a:rPr lang="en-US" b="1" dirty="0" smtClean="0">
                <a:latin typeface="Comic Sans MS" pitchFamily="66" charset="0"/>
              </a:rPr>
              <a:t>Students buy and sell goods and services</a:t>
            </a:r>
          </a:p>
          <a:p>
            <a:r>
              <a:rPr lang="en-US" b="1" dirty="0" smtClean="0">
                <a:latin typeface="Comic Sans MS" pitchFamily="66" charset="0"/>
              </a:rPr>
              <a:t>Use Schardin Bucks earned in class</a:t>
            </a:r>
          </a:p>
          <a:p>
            <a:r>
              <a:rPr lang="en-US" b="1" dirty="0" smtClean="0">
                <a:latin typeface="Comic Sans MS" pitchFamily="66" charset="0"/>
              </a:rPr>
              <a:t>Optional</a:t>
            </a:r>
          </a:p>
        </p:txBody>
      </p:sp>
      <p:pic>
        <p:nvPicPr>
          <p:cNvPr id="2050" name="Picture 2" descr="C:\Program Files\Microsoft Office\Media\CntCD1\ClipArt1\j019534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334000"/>
            <a:ext cx="1817827" cy="1499616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ntCD1\ClipArt1\j019534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573" y="457200"/>
            <a:ext cx="1817827" cy="14996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an Der Kamps\AppData\Local\Microsoft\Windows\Temporary Internet Files\Content.IE5\LC25KNTY\MP9004304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2720" y="4114799"/>
            <a:ext cx="2621279" cy="27431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47796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Comic Sans MS" pitchFamily="66" charset="0"/>
              </a:rPr>
              <a:t>Homework and Planner</a:t>
            </a:r>
            <a:endParaRPr lang="en-US" sz="54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15400" cy="571499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ea typeface="Batang" pitchFamily="18" charset="-127"/>
              </a:rPr>
              <a:t>Yellow Homework 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ea typeface="Batang" pitchFamily="18" charset="-127"/>
              </a:rPr>
              <a:t>Folder</a:t>
            </a:r>
          </a:p>
          <a:p>
            <a:pPr lvl="1"/>
            <a:r>
              <a:rPr lang="en-US" b="1" dirty="0" smtClean="0">
                <a:latin typeface="Comic Sans MS" pitchFamily="66" charset="0"/>
                <a:cs typeface="Angsana New" pitchFamily="18" charset="-34"/>
              </a:rPr>
              <a:t>Return to school </a:t>
            </a:r>
            <a:r>
              <a:rPr lang="en-US" b="1" u="sng" dirty="0" smtClean="0">
                <a:latin typeface="Comic Sans MS" pitchFamily="66" charset="0"/>
                <a:cs typeface="Angsana New" pitchFamily="18" charset="-34"/>
              </a:rPr>
              <a:t>every day</a:t>
            </a:r>
          </a:p>
          <a:p>
            <a:pPr lvl="1"/>
            <a:r>
              <a:rPr lang="en-US" b="1" dirty="0" smtClean="0">
                <a:latin typeface="Comic Sans MS" pitchFamily="66" charset="0"/>
                <a:cs typeface="Angsana New" pitchFamily="18" charset="-34"/>
              </a:rPr>
              <a:t>New spelling packet or Flocabulary packet at </a:t>
            </a:r>
            <a:r>
              <a:rPr lang="en-US" b="1" u="sng" dirty="0" smtClean="0">
                <a:latin typeface="Comic Sans MS" pitchFamily="66" charset="0"/>
                <a:cs typeface="Angsana New" pitchFamily="18" charset="-34"/>
              </a:rPr>
              <a:t>beginning of the week</a:t>
            </a:r>
          </a:p>
          <a:p>
            <a:pPr lvl="1"/>
            <a:r>
              <a:rPr lang="en-US" b="1" dirty="0" smtClean="0">
                <a:latin typeface="Comic Sans MS" pitchFamily="66" charset="0"/>
                <a:cs typeface="Angsana New" pitchFamily="18" charset="-34"/>
              </a:rPr>
              <a:t>New math page </a:t>
            </a:r>
            <a:r>
              <a:rPr lang="en-US" b="1" u="sng" dirty="0" smtClean="0">
                <a:latin typeface="Comic Sans MS" pitchFamily="66" charset="0"/>
                <a:cs typeface="Angsana New" pitchFamily="18" charset="-34"/>
              </a:rPr>
              <a:t>every 2-3 nights</a:t>
            </a:r>
          </a:p>
          <a:p>
            <a:pPr lvl="1"/>
            <a:r>
              <a:rPr lang="en-US" b="1" dirty="0" smtClean="0">
                <a:latin typeface="Comic Sans MS" pitchFamily="66" charset="0"/>
                <a:cs typeface="Angsana New" pitchFamily="18" charset="-34"/>
              </a:rPr>
              <a:t>All completed homework due Friday</a:t>
            </a:r>
            <a:endParaRPr lang="en-US" b="1" dirty="0">
              <a:latin typeface="Comic Sans MS" pitchFamily="66" charset="0"/>
              <a:cs typeface="Angsana New" pitchFamily="18" charset="-34"/>
            </a:endParaRPr>
          </a:p>
          <a:p>
            <a:pPr marL="517525" lvl="1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  <a:cs typeface="Angsana New" pitchFamily="18" charset="-34"/>
              </a:rPr>
              <a:t>Binder</a:t>
            </a:r>
          </a:p>
          <a:p>
            <a:pPr marL="917575" lvl="2" indent="-457200">
              <a:buFont typeface="Comic Sans MS" panose="030F0702030302020204" pitchFamily="66" charset="0"/>
              <a:buChar char="─"/>
            </a:pPr>
            <a:r>
              <a:rPr lang="en-US" sz="2800" b="1" dirty="0" smtClean="0">
                <a:latin typeface="Comic Sans MS" pitchFamily="66" charset="0"/>
                <a:cs typeface="Angsana New" pitchFamily="18" charset="-34"/>
              </a:rPr>
              <a:t>Return to school </a:t>
            </a:r>
            <a:r>
              <a:rPr lang="en-US" sz="2800" b="1" u="sng" dirty="0" smtClean="0">
                <a:latin typeface="Comic Sans MS" pitchFamily="66" charset="0"/>
                <a:cs typeface="Angsana New" pitchFamily="18" charset="-34"/>
              </a:rPr>
              <a:t>every day</a:t>
            </a:r>
            <a:endParaRPr lang="en-US" sz="2800" b="1" dirty="0" smtClean="0">
              <a:latin typeface="Comic Sans MS" pitchFamily="66" charset="0"/>
              <a:cs typeface="Angsana New" pitchFamily="18" charset="-34"/>
            </a:endParaRPr>
          </a:p>
          <a:p>
            <a:pPr marL="917575" lvl="2" indent="-457200">
              <a:buFont typeface="Comic Sans MS" panose="030F0702030302020204" pitchFamily="66" charset="0"/>
              <a:buChar char="─"/>
            </a:pPr>
            <a:r>
              <a:rPr lang="en-US" sz="2800" b="1" dirty="0">
                <a:latin typeface="Comic Sans MS" pitchFamily="66" charset="0"/>
                <a:cs typeface="Angsana New" pitchFamily="18" charset="-34"/>
              </a:rPr>
              <a:t>Initial Behavior </a:t>
            </a:r>
            <a:r>
              <a:rPr lang="en-US" sz="2800" b="1" dirty="0" smtClean="0">
                <a:latin typeface="Comic Sans MS" pitchFamily="66" charset="0"/>
                <a:cs typeface="Angsana New" pitchFamily="18" charset="-34"/>
              </a:rPr>
              <a:t>Calendar</a:t>
            </a:r>
          </a:p>
          <a:p>
            <a:pPr marL="917575" lvl="2" indent="-457200">
              <a:buFont typeface="Comic Sans MS" panose="030F0702030302020204" pitchFamily="66" charset="0"/>
              <a:buChar char="─"/>
            </a:pP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cs typeface="Angsana New" pitchFamily="18" charset="-34"/>
              </a:rPr>
              <a:t>Planner (initial after reading </a:t>
            </a:r>
            <a:b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cs typeface="Angsana New" pitchFamily="18" charset="-34"/>
              </a:rPr>
            </a:b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cs typeface="Angsana New" pitchFamily="18" charset="-34"/>
              </a:rPr>
              <a:t>20 minutes)</a:t>
            </a:r>
            <a:endParaRPr lang="en-US" sz="2800" b="1" dirty="0">
              <a:solidFill>
                <a:srgbClr val="FF0000"/>
              </a:solidFill>
              <a:latin typeface="Comic Sans MS" pitchFamily="66" charset="0"/>
              <a:cs typeface="Angsana New" pitchFamily="18" charset="-34"/>
            </a:endParaRPr>
          </a:p>
          <a:p>
            <a:pPr marL="917575" lvl="2" indent="-457200">
              <a:buFont typeface="Comic Sans MS" panose="030F0702030302020204" pitchFamily="66" charset="0"/>
              <a:buChar char="─"/>
            </a:pPr>
            <a:endParaRPr lang="en-US" b="1" dirty="0" smtClean="0">
              <a:latin typeface="Comic Sans MS" pitchFamily="66" charset="0"/>
              <a:cs typeface="Angsana New" pitchFamily="18" charset="-34"/>
            </a:endParaRPr>
          </a:p>
          <a:p>
            <a:pPr marL="917575" lvl="2" indent="-457200"/>
            <a:endParaRPr lang="en-US" b="1" dirty="0" smtClean="0">
              <a:latin typeface="Comic Sans MS" pitchFamily="66" charset="0"/>
              <a:cs typeface="Angsana New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76200"/>
            <a:ext cx="8229600" cy="5821363"/>
          </a:xfrm>
        </p:spPr>
        <p:txBody>
          <a:bodyPr/>
          <a:lstStyle/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Minimum of 20 minutes per night</a:t>
            </a:r>
          </a:p>
          <a:p>
            <a:r>
              <a:rPr lang="en-US" dirty="0" smtClean="0">
                <a:latin typeface="Comic Sans MS" pitchFamily="66" charset="0"/>
              </a:rPr>
              <a:t>Out loud to an adult at least once a week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Initial in the planner each night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33400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NIGHTLY READING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C:\Users\Van Der Kamps\AppData\Local\Microsoft\Windows\Temporary Internet Files\Content.IE5\T6NF6LAW\MC9002324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1924" y="3886200"/>
            <a:ext cx="4813843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114" y="1418421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Consistent attendance is essential for success</a:t>
            </a:r>
          </a:p>
          <a:p>
            <a:r>
              <a:rPr lang="en-US" dirty="0" smtClean="0">
                <a:latin typeface="Comic Sans MS" pitchFamily="66" charset="0"/>
              </a:rPr>
              <a:t>Be on time </a:t>
            </a:r>
            <a:r>
              <a:rPr lang="en-US" dirty="0" smtClean="0">
                <a:latin typeface="Comic Sans MS" pitchFamily="66" charset="0"/>
              </a:rPr>
              <a:t>(Bell rings at 8:20)</a:t>
            </a:r>
          </a:p>
          <a:p>
            <a:r>
              <a:rPr lang="en-US" dirty="0" smtClean="0">
                <a:latin typeface="Comic Sans MS" pitchFamily="66" charset="0"/>
              </a:rPr>
              <a:t>Campus opens at 8:10, breakfast at 7:45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Call office, email, or send a note if you are absent</a:t>
            </a:r>
          </a:p>
          <a:p>
            <a:endParaRPr lang="en-US" dirty="0"/>
          </a:p>
        </p:txBody>
      </p:sp>
      <p:pic>
        <p:nvPicPr>
          <p:cNvPr id="3078" name="Picture 6" descr="C:\Users\Van Der Kamps\AppData\Local\Microsoft\Windows\Temporary Internet Files\Content.IE5\3G694R3A\MC9002991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953000"/>
            <a:ext cx="1738274" cy="1515161"/>
          </a:xfrm>
          <a:prstGeom prst="rect">
            <a:avLst/>
          </a:prstGeom>
          <a:noFill/>
        </p:spPr>
      </p:pic>
      <p:pic>
        <p:nvPicPr>
          <p:cNvPr id="3082" name="Picture 10" descr="C:\Users\Van Der Kamps\AppData\Local\Microsoft\Windows\Temporary Internet Files\Content.IE5\LC25KNTY\MC9003043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1783994" cy="150876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371600" y="381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HERE!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09600" y="5273040"/>
            <a:ext cx="1783994" cy="1508760"/>
            <a:chOff x="609600" y="5577840"/>
            <a:chExt cx="1783994" cy="1508760"/>
          </a:xfrm>
        </p:grpSpPr>
        <p:pic>
          <p:nvPicPr>
            <p:cNvPr id="3079" name="Picture 7" descr="C:\Users\Van Der Kamps\AppData\Local\Microsoft\Windows\Temporary Internet Files\Content.IE5\LC25KNTY\MC900304349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5577840"/>
              <a:ext cx="1783994" cy="1508760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1600200" y="5715000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HERE!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86200" y="5105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HERE!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7329526" y="228600"/>
            <a:ext cx="1738274" cy="1515161"/>
            <a:chOff x="6934200" y="228600"/>
            <a:chExt cx="1738274" cy="1515161"/>
          </a:xfrm>
        </p:grpSpPr>
        <p:pic>
          <p:nvPicPr>
            <p:cNvPr id="3081" name="Picture 9" descr="C:\Users\Van Der Kamps\AppData\Local\Microsoft\Windows\Temporary Internet Files\Content.IE5\3G694R3A\MC900299123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228600"/>
              <a:ext cx="1738274" cy="1515161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7848600" y="457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HERE!</a:t>
              </a:r>
              <a:endParaRPr lang="en-US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754096" y="762000"/>
            <a:ext cx="5635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>
                  <a:solidFill>
                    <a:srgbClr val="FF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Attendance</a:t>
            </a:r>
            <a:endParaRPr lang="en-US" sz="5400" b="1" cap="all" spc="0" dirty="0">
              <a:ln>
                <a:solidFill>
                  <a:srgbClr val="FF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itchFamily="66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553200" y="4739640"/>
            <a:ext cx="1783994" cy="1508760"/>
            <a:chOff x="609600" y="4968240"/>
            <a:chExt cx="1783994" cy="1508760"/>
          </a:xfrm>
        </p:grpSpPr>
        <p:pic>
          <p:nvPicPr>
            <p:cNvPr id="21" name="Picture 7" descr="C:\Users\Van Der Kamps\AppData\Local\Microsoft\Windows\Temporary Internet Files\Content.IE5\LC25KNTY\MC900304349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4968240"/>
              <a:ext cx="1783994" cy="150876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1600200" y="5181600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HERE!</a:t>
              </a: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75548" cy="4525963"/>
          </a:xfrm>
        </p:spPr>
        <p:txBody>
          <a:bodyPr/>
          <a:lstStyle/>
          <a:p>
            <a:endParaRPr lang="en-US" dirty="0" smtClean="0"/>
          </a:p>
          <a:p>
            <a:endParaRPr lang="en-US" sz="3600" dirty="0" smtClean="0"/>
          </a:p>
          <a:p>
            <a:r>
              <a:rPr lang="en-US" sz="3600" dirty="0" smtClean="0">
                <a:latin typeface="Comic Sans MS" pitchFamily="66" charset="0"/>
              </a:rPr>
              <a:t>1 student per week (see attached)</a:t>
            </a:r>
          </a:p>
          <a:p>
            <a:r>
              <a:rPr lang="en-US" sz="3600" dirty="0" smtClean="0">
                <a:latin typeface="Comic Sans MS" pitchFamily="66" charset="0"/>
              </a:rPr>
              <a:t>Star Student poster</a:t>
            </a:r>
          </a:p>
          <a:p>
            <a:r>
              <a:rPr lang="en-US" sz="3600" dirty="0" smtClean="0">
                <a:latin typeface="Comic Sans MS" pitchFamily="66" charset="0"/>
              </a:rPr>
              <a:t>Bring in special share item(s) </a:t>
            </a:r>
            <a:r>
              <a:rPr lang="en-US" sz="3600" dirty="0" smtClean="0">
                <a:latin typeface="Comic Sans MS" pitchFamily="66" charset="0"/>
              </a:rPr>
              <a:t>on Friday</a:t>
            </a:r>
            <a:endParaRPr lang="en-US" sz="3600" dirty="0" smtClean="0">
              <a:latin typeface="Comic Sans MS" pitchFamily="66" charset="0"/>
            </a:endParaRPr>
          </a:p>
        </p:txBody>
      </p:sp>
      <p:pic>
        <p:nvPicPr>
          <p:cNvPr id="4098" name="Picture 2" descr="C:\Users\Van Der Kamps\AppData\Local\Microsoft\Windows\Temporary Internet Files\Content.IE5\T6NF6LAW\MC9000306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" y="0"/>
            <a:ext cx="2098548" cy="1634033"/>
          </a:xfrm>
          <a:prstGeom prst="rect">
            <a:avLst/>
          </a:prstGeom>
          <a:noFill/>
        </p:spPr>
      </p:pic>
      <p:pic>
        <p:nvPicPr>
          <p:cNvPr id="6" name="Picture 2" descr="C:\Users\Van Der Kamps\AppData\Local\Microsoft\Windows\Temporary Internet Files\Content.IE5\T6NF6LAW\MC9000306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781800" y="4953000"/>
            <a:ext cx="2098548" cy="1634033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-39464" y="1600200"/>
            <a:ext cx="9264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Star Student of the Week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Please let me know (ahead of time, if possible) if you want to bring in snacks or treats to celebrate</a:t>
            </a:r>
          </a:p>
          <a:p>
            <a:r>
              <a:rPr lang="en-US" dirty="0" smtClean="0">
                <a:latin typeface="Comic Sans MS" pitchFamily="66" charset="0"/>
              </a:rPr>
              <a:t>Best time is at first recess at 10:05 am or lunch 12:05.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124" name="Picture 4" descr="C:\Users\Van Der Kamps\AppData\Local\Microsoft\Windows\Temporary Internet Files\Content.IE5\T6NF6LAW\MC9004135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806892"/>
            <a:ext cx="2266384" cy="305110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345566" y="381000"/>
            <a:ext cx="445025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Birthdays</a:t>
            </a:r>
            <a:endParaRPr lang="en-US" sz="72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Chalkboard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lnDef>
  </a:objectDefaults>
  <a:extraClrSchemeLst>
    <a:extraClrScheme>
      <a:clrScheme name="Chalkboard 1">
        <a:dk1>
          <a:srgbClr val="808080"/>
        </a:dk1>
        <a:lt1>
          <a:srgbClr val="FFFFFF"/>
        </a:lt1>
        <a:dk2>
          <a:srgbClr val="5C8564"/>
        </a:dk2>
        <a:lt2>
          <a:srgbClr val="FFFFFF"/>
        </a:lt2>
        <a:accent1>
          <a:srgbClr val="86A1BF"/>
        </a:accent1>
        <a:accent2>
          <a:srgbClr val="FF6666"/>
        </a:accent2>
        <a:accent3>
          <a:srgbClr val="B5C2B8"/>
        </a:accent3>
        <a:accent4>
          <a:srgbClr val="DADADA"/>
        </a:accent4>
        <a:accent5>
          <a:srgbClr val="C3CDDC"/>
        </a:accent5>
        <a:accent6>
          <a:srgbClr val="E75C5C"/>
        </a:accent6>
        <a:hlink>
          <a:srgbClr val="80FF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3692</TotalTime>
  <Words>747</Words>
  <Application>Microsoft Office PowerPoint</Application>
  <PresentationFormat>On-screen Show (4:3)</PresentationFormat>
  <Paragraphs>260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Batang</vt:lpstr>
      <vt:lpstr>MS PGothic</vt:lpstr>
      <vt:lpstr>Aharoni</vt:lpstr>
      <vt:lpstr>Angsana New</vt:lpstr>
      <vt:lpstr>Arial</vt:lpstr>
      <vt:lpstr>Arial Rounded MT Bold</vt:lpstr>
      <vt:lpstr>Calibri</vt:lpstr>
      <vt:lpstr>Comic Sans MS</vt:lpstr>
      <vt:lpstr>Cooper Black</vt:lpstr>
      <vt:lpstr>Monotype Sorts</vt:lpstr>
      <vt:lpstr>Symbol</vt:lpstr>
      <vt:lpstr>Times New Roman</vt:lpstr>
      <vt:lpstr>Wingdings</vt:lpstr>
      <vt:lpstr>Office Theme</vt:lpstr>
      <vt:lpstr>Chalkboard</vt:lpstr>
      <vt:lpstr>Welcome to Back to School Night!</vt:lpstr>
      <vt:lpstr>PowerPoint Presentation</vt:lpstr>
      <vt:lpstr>PowerPoint Presentation</vt:lpstr>
      <vt:lpstr>    Market Day</vt:lpstr>
      <vt:lpstr>Homework and Planner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Rocklin Elementary Rules</vt:lpstr>
      <vt:lpstr>PAWS</vt:lpstr>
      <vt:lpstr>PowerPoint Presentation</vt:lpstr>
      <vt:lpstr>PowerPoint Presentation</vt:lpstr>
      <vt:lpstr>PowerPoint Presentation</vt:lpstr>
      <vt:lpstr>3rd Grade Curriculum</vt:lpstr>
      <vt:lpstr>Common Core</vt:lpstr>
      <vt:lpstr>Scholastic Book Orders</vt:lpstr>
      <vt:lpstr>PowerPoint Presentation</vt:lpstr>
      <vt:lpstr>Google Chromebooks</vt:lpstr>
      <vt:lpstr>Flat Stanley Project</vt:lpstr>
      <vt:lpstr>Thank You For Coming!</vt:lpstr>
      <vt:lpstr>Welcome to Back to School Night!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 Management</dc:title>
  <dc:creator>Van Der Kamps</dc:creator>
  <cp:lastModifiedBy>Lauren Schardin</cp:lastModifiedBy>
  <cp:revision>118</cp:revision>
  <cp:lastPrinted>2015-08-27T23:21:34Z</cp:lastPrinted>
  <dcterms:created xsi:type="dcterms:W3CDTF">2013-08-28T04:28:45Z</dcterms:created>
  <dcterms:modified xsi:type="dcterms:W3CDTF">2016-08-23T23:51:57Z</dcterms:modified>
</cp:coreProperties>
</file>